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70" r:id="rId5"/>
    <p:sldId id="274" r:id="rId6"/>
    <p:sldId id="275" r:id="rId7"/>
    <p:sldId id="277" r:id="rId8"/>
    <p:sldId id="276" r:id="rId9"/>
    <p:sldId id="278" r:id="rId10"/>
    <p:sldId id="279"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8569"/>
    <a:srgbClr val="384355"/>
    <a:srgbClr val="F2F2F2"/>
    <a:srgbClr val="014067"/>
    <a:srgbClr val="3F3F3F"/>
    <a:srgbClr val="014E7D"/>
    <a:srgbClr val="013657"/>
    <a:srgbClr val="01456F"/>
    <a:srgbClr val="014B79"/>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74" autoAdjust="0"/>
  </p:normalViewPr>
  <p:slideViewPr>
    <p:cSldViewPr snapToGrid="0" showGuides="1">
      <p:cViewPr varScale="1">
        <p:scale>
          <a:sx n="43" d="100"/>
          <a:sy n="43" d="100"/>
        </p:scale>
        <p:origin x="-952" y="-112"/>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8/16/18</a:t>
            </a:fld>
            <a:endParaRPr lang="en-IN" dirty="0"/>
          </a:p>
        </p:txBody>
      </p:sp>
      <p:sp>
        <p:nvSpPr>
          <p:cNvPr id="4" name="Footer Placeholder 3">
            <a:extLst>
              <a:ext uri="{FF2B5EF4-FFF2-40B4-BE49-F238E27FC236}">
                <a16:creationId xmlns:a16="http://schemas.microsoft.com/office/drawing/2014/main" xmlns=""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8/16/18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xmlns="">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xmlns=""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xmlns="">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C217BE7-6AC8-9249-AD6A-D1C7EA2756AB}"/>
              </a:ext>
            </a:extLst>
          </p:cNvPr>
          <p:cNvGrpSpPr/>
          <p:nvPr userDrawn="1"/>
        </p:nvGrpSpPr>
        <p:grpSpPr>
          <a:xfrm>
            <a:off x="7561328" y="1"/>
            <a:ext cx="4831840" cy="3541006"/>
            <a:chOff x="7561328" y="1"/>
            <a:chExt cx="4831840" cy="3541006"/>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flipH="1">
              <a:off x="7561328" y="1"/>
              <a:ext cx="4639713" cy="3541006"/>
            </a:xfrm>
            <a:prstGeom prst="diagStripe">
              <a:avLst>
                <a:gd name="adj" fmla="val 51202"/>
              </a:avLst>
            </a:prstGeom>
            <a:solidFill>
              <a:srgbClr val="38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0" name="Parallelogram 29">
              <a:extLst>
                <a:ext uri="{FF2B5EF4-FFF2-40B4-BE49-F238E27FC236}">
                  <a16:creationId xmlns:a16="http://schemas.microsoft.com/office/drawing/2014/main" xmlns="" id="{DE18C3B6-28E6-4BBC-B634-F81DE5A9D13C}"/>
                </a:ext>
              </a:extLst>
            </p:cNvPr>
            <p:cNvSpPr/>
            <p:nvPr userDrawn="1"/>
          </p:nvSpPr>
          <p:spPr>
            <a:xfrm rot="2178838" flipH="1">
              <a:off x="11038770" y="1199729"/>
              <a:ext cx="1354398" cy="226087"/>
            </a:xfrm>
            <a:prstGeom prst="parallelogram">
              <a:avLst>
                <a:gd name="adj" fmla="val 72003"/>
              </a:avLst>
            </a:prstGeom>
            <a:solidFill>
              <a:srgbClr val="92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rgbClr val="9285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userDrawn="1">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userDrawn="1">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6" name="Picture 5">
            <a:extLst>
              <a:ext uri="{FF2B5EF4-FFF2-40B4-BE49-F238E27FC236}">
                <a16:creationId xmlns:a16="http://schemas.microsoft.com/office/drawing/2014/main" xmlns="" id="{E48F4667-74BB-2544-B15C-8FEF890C76E8}"/>
              </a:ext>
            </a:extLst>
          </p:cNvPr>
          <p:cNvPicPr>
            <a:picLocks noChangeAspect="1"/>
          </p:cNvPicPr>
          <p:nvPr userDrawn="1"/>
        </p:nvPicPr>
        <p:blipFill rotWithShape="1">
          <a:blip r:embed="rId2">
            <a:alphaModFix amt="50000"/>
          </a:blip>
          <a:srcRect l="6092" r="6092"/>
          <a:stretch/>
        </p:blipFill>
        <p:spPr>
          <a:xfrm>
            <a:off x="0" y="1459703"/>
            <a:ext cx="6005286" cy="5398297"/>
          </a:xfrm>
          <a:prstGeom prst="rtTriangle">
            <a:avLst/>
          </a:prstGeom>
        </p:spPr>
      </p:pic>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anchor="ctr">
            <a:noAutofit/>
          </a:bodyPr>
          <a:lstStyle/>
          <a:p>
            <a:pPr marL="182880" indent="-182880">
              <a:lnSpc>
                <a:spcPct val="100000"/>
              </a:lnSpc>
              <a:spcBef>
                <a:spcPts val="200"/>
              </a:spcBef>
            </a:pPr>
            <a:r>
              <a:rPr lang="en-US" sz="2200" dirty="0"/>
              <a:t>Come up with a fiscal note for presentation to the legislature for further exploration of “wait time”, without transferring the costs for DOI reviews of data to carriers, as is currently required by Nevada law: first determine whether providers already collect this data and whether it is accurate—or what methodology would provide the most accurate data (e.g., Secret Shopper Survey).</a:t>
            </a:r>
            <a:endParaRPr lang="en-US" sz="2200" i="1" dirty="0"/>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1036638" lvl="1" indent="-220663"/>
            <a:r>
              <a:rPr lang="en-US" sz="3600" b="1" i="1" cap="small" dirty="0"/>
              <a:t>Do you want to include all </a:t>
            </a:r>
            <a:r>
              <a:rPr lang="en-US" sz="3600" b="1" i="1" cap="small" dirty="0" smtClean="0"/>
              <a:t>Future considerations </a:t>
            </a:r>
            <a:r>
              <a:rPr lang="en-US" sz="3600" b="1" i="1" cap="small" dirty="0"/>
              <a:t>listed?</a:t>
            </a:r>
          </a:p>
        </p:txBody>
      </p:sp>
      <p:sp>
        <p:nvSpPr>
          <p:cNvPr id="10" name="Title 13">
            <a:extLst>
              <a:ext uri="{FF2B5EF4-FFF2-40B4-BE49-F238E27FC236}">
                <a16:creationId xmlns:a16="http://schemas.microsoft.com/office/drawing/2014/main" xmlns="" id="{288DAD6B-7413-CA40-9EF0-F7A233AE1887}"/>
              </a:ext>
            </a:extLst>
          </p:cNvPr>
          <p:cNvSpPr>
            <a:spLocks noGrp="1"/>
          </p:cNvSpPr>
          <p:nvPr>
            <p:ph type="title"/>
          </p:nvPr>
        </p:nvSpPr>
        <p:spPr>
          <a:xfrm>
            <a:off x="6277808" y="178882"/>
            <a:ext cx="5477310" cy="1147969"/>
          </a:xfrm>
        </p:spPr>
        <p:txBody>
          <a:body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206814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0" anchor="ctr">
            <a:noAutofit/>
          </a:bodyPr>
          <a:lstStyle/>
          <a:p>
            <a:pPr marL="182880" lvl="0" indent="-182880">
              <a:lnSpc>
                <a:spcPts val="2500"/>
              </a:lnSpc>
              <a:spcBef>
                <a:spcPts val="200"/>
              </a:spcBef>
            </a:pPr>
            <a:r>
              <a:rPr lang="en-US" sz="2200" dirty="0"/>
              <a:t>Explore and incorporate other network adequacy methodologies currently used by other state agencies, such as Medicaid/Medicare/fully insured non- Affordable Care Act products, that might be possibilities for :</a:t>
            </a:r>
          </a:p>
          <a:p>
            <a:pPr marL="463550" lvl="3" indent="-212725">
              <a:lnSpc>
                <a:spcPts val="2500"/>
              </a:lnSpc>
              <a:spcBef>
                <a:spcPts val="200"/>
              </a:spcBef>
            </a:pPr>
            <a:r>
              <a:rPr lang="en-US" sz="2200" dirty="0"/>
              <a:t>Wait time (to first appointment and in office time)</a:t>
            </a:r>
          </a:p>
          <a:p>
            <a:pPr marL="463550" lvl="3" indent="-212725">
              <a:lnSpc>
                <a:spcPts val="2500"/>
              </a:lnSpc>
              <a:spcBef>
                <a:spcPts val="200"/>
              </a:spcBef>
            </a:pPr>
            <a:r>
              <a:rPr lang="en-US" sz="2200" dirty="0"/>
              <a:t>Provider/enrollee ratios (determining what provider categories in addition to primary care would be a meaningful addition)</a:t>
            </a:r>
          </a:p>
          <a:p>
            <a:pPr marL="463550" lvl="3" indent="-212725">
              <a:lnSpc>
                <a:spcPts val="2500"/>
              </a:lnSpc>
              <a:spcBef>
                <a:spcPts val="200"/>
              </a:spcBef>
            </a:pPr>
            <a:r>
              <a:rPr lang="en-US" sz="2200" dirty="0"/>
              <a:t>Utilization of telehealth/telemedicine for delivery of urgent, primary care, and specialized services, particularly in rural areas.</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1036638" lvl="1" indent="-220663"/>
            <a:r>
              <a:rPr lang="en-US" sz="3400" b="1" i="1" cap="small" dirty="0"/>
              <a:t>Do you want to include all Future considerations listed?</a:t>
            </a:r>
            <a:endParaRPr lang="en-US" sz="3400" b="1" i="1" cap="small" dirty="0"/>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
        <p:nvSpPr>
          <p:cNvPr id="8" name="Title 13">
            <a:extLst>
              <a:ext uri="{FF2B5EF4-FFF2-40B4-BE49-F238E27FC236}">
                <a16:creationId xmlns:a16="http://schemas.microsoft.com/office/drawing/2014/main" xmlns="" id="{53E01C50-3E0A-B54B-A3A9-2F91A9BB2C9E}"/>
              </a:ext>
            </a:extLst>
          </p:cNvPr>
          <p:cNvSpPr txBox="1">
            <a:spLocks/>
          </p:cNvSpPr>
          <p:nvPr/>
        </p:nvSpPr>
        <p:spPr>
          <a:xfrm>
            <a:off x="6277808"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26636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91440" anchor="ctr">
            <a:noAutofit/>
          </a:bodyPr>
          <a:lstStyle/>
          <a:p>
            <a:pPr marL="180975" indent="-180975">
              <a:lnSpc>
                <a:spcPct val="100000"/>
              </a:lnSpc>
              <a:spcBef>
                <a:spcPts val="200"/>
              </a:spcBef>
            </a:pPr>
            <a:r>
              <a:rPr lang="en-US" sz="2200" dirty="0"/>
              <a:t>Identify and operationalize opportunities for providers to systematically report on data useful to the Council.</a:t>
            </a:r>
          </a:p>
          <a:p>
            <a:pPr marL="180975" indent="-180975">
              <a:lnSpc>
                <a:spcPct val="100000"/>
              </a:lnSpc>
              <a:spcBef>
                <a:spcPts val="200"/>
              </a:spcBef>
            </a:pPr>
            <a:r>
              <a:rPr lang="en-US" sz="2200" dirty="0"/>
              <a:t>Advocate for workforce development in critical provider categories and recruitment incentives/encouragement to recruit providers to rural/underserved areas required for network adequacy.</a:t>
            </a:r>
          </a:p>
          <a:p>
            <a:pPr marL="180975" indent="-180975">
              <a:lnSpc>
                <a:spcPct val="100000"/>
              </a:lnSpc>
              <a:spcBef>
                <a:spcPts val="200"/>
              </a:spcBef>
            </a:pPr>
            <a:r>
              <a:rPr lang="en-US" sz="2200" dirty="0"/>
              <a:t>Examine the impact of network adequacy regulations on the insurance market place for Plan Year 2019 and beyond.</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1036638" lvl="1" indent="-220663"/>
            <a:r>
              <a:rPr lang="en-US" sz="3400" b="1" i="1" cap="small" dirty="0"/>
              <a:t>Do you want to include all Future considerations listed?</a:t>
            </a:r>
            <a:endParaRPr lang="en-US" sz="3400" b="1" i="1" cap="small" dirty="0"/>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
        <p:nvSpPr>
          <p:cNvPr id="9" name="Title 13">
            <a:extLst>
              <a:ext uri="{FF2B5EF4-FFF2-40B4-BE49-F238E27FC236}">
                <a16:creationId xmlns:a16="http://schemas.microsoft.com/office/drawing/2014/main" xmlns="" id="{F72F3243-2FBB-A94A-B739-DCF5A6FD9D28}"/>
              </a:ext>
            </a:extLst>
          </p:cNvPr>
          <p:cNvSpPr>
            <a:spLocks noGrp="1"/>
          </p:cNvSpPr>
          <p:nvPr>
            <p:ph type="title"/>
          </p:nvPr>
        </p:nvSpPr>
        <p:spPr>
          <a:xfrm>
            <a:off x="6277808" y="178882"/>
            <a:ext cx="5477310" cy="1147969"/>
          </a:xfrm>
        </p:spPr>
        <p:txBody>
          <a:body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153591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91440" anchor="ctr">
            <a:noAutofit/>
          </a:bodyPr>
          <a:lstStyle/>
          <a:p>
            <a:pPr marL="182880" indent="-182880">
              <a:lnSpc>
                <a:spcPct val="100000"/>
              </a:lnSpc>
              <a:spcBef>
                <a:spcPts val="200"/>
              </a:spcBef>
            </a:pPr>
            <a:r>
              <a:rPr lang="en-US" sz="2200" dirty="0"/>
              <a:t>Work toward a data collection system that better represents provider counts based on the Full-Time Equivalent (FTE) of employed staff or providers’ actual availability at a given site; currently the count is one provider per site regardless of how available they are to that site and its consumer base (FTE or days/week). Possible options for </a:t>
            </a:r>
            <a:r>
              <a:rPr lang="en-US" sz="2200" i="1" dirty="0"/>
              <a:t>exploration </a:t>
            </a:r>
            <a:r>
              <a:rPr lang="en-US" sz="2200" dirty="0"/>
              <a:t>in collecting this data were noted: a state-developed, separate template for carriers to report on provider FTEs; a request to state licensing boards to share annual data on new and current health professionals.</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1036638" lvl="1" indent="-220663"/>
            <a:r>
              <a:rPr lang="en-US" sz="3400" b="1" i="1" cap="small" dirty="0"/>
              <a:t>Do you want to include all Future considerations listed?</a:t>
            </a:r>
            <a:endParaRPr lang="en-US" sz="3400" b="1" i="1" cap="small" dirty="0"/>
          </a:p>
        </p:txBody>
      </p:sp>
      <p:sp>
        <p:nvSpPr>
          <p:cNvPr id="9" name="Title 13">
            <a:extLst>
              <a:ext uri="{FF2B5EF4-FFF2-40B4-BE49-F238E27FC236}">
                <a16:creationId xmlns:a16="http://schemas.microsoft.com/office/drawing/2014/main" xmlns="" id="{2D91B5E2-5747-1B42-956D-AD0405F70C57}"/>
              </a:ext>
            </a:extLst>
          </p:cNvPr>
          <p:cNvSpPr txBox="1">
            <a:spLocks/>
          </p:cNvSpPr>
          <p:nvPr/>
        </p:nvSpPr>
        <p:spPr>
          <a:xfrm>
            <a:off x="6277808"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117609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0" anchor="ctr">
            <a:noAutofit/>
          </a:bodyPr>
          <a:lstStyle/>
          <a:p>
            <a:pPr marL="182880" lvl="0" indent="-182880">
              <a:lnSpc>
                <a:spcPct val="100000"/>
              </a:lnSpc>
              <a:spcBef>
                <a:spcPts val="200"/>
              </a:spcBef>
            </a:pPr>
            <a:r>
              <a:rPr lang="en-US" sz="2200" dirty="0"/>
              <a:t>Improve data on provider availability on open/closed panels.</a:t>
            </a:r>
          </a:p>
          <a:p>
            <a:pPr marL="182880" lvl="0" indent="-182880">
              <a:lnSpc>
                <a:spcPct val="100000"/>
              </a:lnSpc>
              <a:spcBef>
                <a:spcPts val="200"/>
              </a:spcBef>
            </a:pPr>
            <a:r>
              <a:rPr lang="en-US" sz="2200" dirty="0"/>
              <a:t>Further explore network adequacy as it pertains to ECPs.</a:t>
            </a:r>
          </a:p>
          <a:p>
            <a:pPr marL="182880" lvl="0" indent="-182880">
              <a:lnSpc>
                <a:spcPct val="100000"/>
              </a:lnSpc>
              <a:spcBef>
                <a:spcPts val="200"/>
              </a:spcBef>
            </a:pPr>
            <a:r>
              <a:rPr lang="en-US" sz="2200" dirty="0"/>
              <a:t>Conduct a feasibility study as to whether FCI is possible.</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1036638" lvl="1" indent="-220663"/>
            <a:r>
              <a:rPr lang="en-US" sz="3400" b="1" i="1" cap="small" dirty="0"/>
              <a:t>Do you want to include all Future considerations listed?</a:t>
            </a:r>
            <a:endParaRPr lang="en-US" sz="3400" b="1" i="1" cap="small" dirty="0"/>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
        <p:nvSpPr>
          <p:cNvPr id="8" name="Title 13">
            <a:extLst>
              <a:ext uri="{FF2B5EF4-FFF2-40B4-BE49-F238E27FC236}">
                <a16:creationId xmlns:a16="http://schemas.microsoft.com/office/drawing/2014/main" xmlns="" id="{8267E6EB-268F-3546-AAD4-CEFC33C7AF1A}"/>
              </a:ext>
            </a:extLst>
          </p:cNvPr>
          <p:cNvSpPr txBox="1">
            <a:spLocks/>
          </p:cNvSpPr>
          <p:nvPr/>
        </p:nvSpPr>
        <p:spPr>
          <a:xfrm>
            <a:off x="6277808"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21573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91440" anchor="ctr">
            <a:noAutofit/>
          </a:bodyPr>
          <a:lstStyle/>
          <a:p>
            <a:pPr lvl="0"/>
            <a:r>
              <a:rPr lang="en-US" dirty="0"/>
              <a:t>Retain the Plan Year 2019 Standards as originally recommended by the Council which included pediatrics, with the following modifications in metrics:</a:t>
            </a:r>
          </a:p>
          <a:p>
            <a:pPr marL="523875" lvl="1" indent="-242888"/>
            <a:r>
              <a:rPr lang="en-US" sz="2400" dirty="0"/>
              <a:t>Breakout Mental Health criteria for psychiatrists, psychologists and LCSWs, leaving the Time/Distance criteria the same for each </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579438" indent="-220663"/>
            <a:r>
              <a:rPr lang="en-US" sz="3800" b="1" i="1" cap="small" dirty="0"/>
              <a:t>Do you want to include all recommendations listed?</a:t>
            </a:r>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
        <p:nvSpPr>
          <p:cNvPr id="8" name="Title 13">
            <a:extLst>
              <a:ext uri="{FF2B5EF4-FFF2-40B4-BE49-F238E27FC236}">
                <a16:creationId xmlns:a16="http://schemas.microsoft.com/office/drawing/2014/main" xmlns="" id="{8267E6EB-268F-3546-AAD4-CEFC33C7AF1A}"/>
              </a:ext>
            </a:extLst>
          </p:cNvPr>
          <p:cNvSpPr txBox="1">
            <a:spLocks/>
          </p:cNvSpPr>
          <p:nvPr/>
        </p:nvSpPr>
        <p:spPr>
          <a:xfrm>
            <a:off x="6277808"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399292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507063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tIns="0" rIns="91440" anchor="ctr">
            <a:noAutofit/>
          </a:bodyPr>
          <a:lstStyle/>
          <a:p>
            <a:pPr lvl="0"/>
            <a:r>
              <a:rPr lang="en-US" dirty="0"/>
              <a:t>All metrics noted in the Plan Year 2020 chart should be followed, regardless of any </a:t>
            </a:r>
            <a:r>
              <a:rPr lang="en-US" i="1" dirty="0"/>
              <a:t>reductions </a:t>
            </a:r>
            <a:r>
              <a:rPr lang="en-US" dirty="0"/>
              <a:t>in the minimums that CMS might make once the Plan Year 2020 Standards are adopted.</a:t>
            </a:r>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507063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579438" indent="-220663"/>
            <a:r>
              <a:rPr lang="en-US" sz="3800" b="1" i="1" cap="small" dirty="0"/>
              <a:t>Do you want to include all recommendations listed?</a:t>
            </a:r>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707693"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
        <p:nvSpPr>
          <p:cNvPr id="8" name="Title 13">
            <a:extLst>
              <a:ext uri="{FF2B5EF4-FFF2-40B4-BE49-F238E27FC236}">
                <a16:creationId xmlns:a16="http://schemas.microsoft.com/office/drawing/2014/main" xmlns="" id="{8267E6EB-268F-3546-AAD4-CEFC33C7AF1A}"/>
              </a:ext>
            </a:extLst>
          </p:cNvPr>
          <p:cNvSpPr txBox="1">
            <a:spLocks/>
          </p:cNvSpPr>
          <p:nvPr/>
        </p:nvSpPr>
        <p:spPr>
          <a:xfrm>
            <a:off x="6277808" y="178882"/>
            <a:ext cx="5477310"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solidFill>
                  <a:srgbClr val="928569"/>
                </a:solidFill>
                <a:effectLst>
                  <a:reflection blurRad="6350" stA="50000" endA="300" endPos="50000" dist="60007" dir="5400000" sy="-100000" algn="bl" rotWithShape="0"/>
                </a:effectLst>
              </a:rPr>
              <a:t>Recommendations</a:t>
            </a:r>
            <a:endParaRPr lang="en-US" b="0" i="1" dirty="0">
              <a:solidFill>
                <a:srgbClr val="928569"/>
              </a:solidFill>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140318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6B19C7BB-CD92-D74A-A1B6-2ABE5CDDD628}"/>
              </a:ext>
            </a:extLst>
          </p:cNvPr>
          <p:cNvGraphicFramePr>
            <a:graphicFrameLocks noGrp="1"/>
          </p:cNvGraphicFramePr>
          <p:nvPr>
            <p:extLst>
              <p:ext uri="{D42A27DB-BD31-4B8C-83A1-F6EECF244321}">
                <p14:modId xmlns:p14="http://schemas.microsoft.com/office/powerpoint/2010/main" val="1261979585"/>
              </p:ext>
            </p:extLst>
          </p:nvPr>
        </p:nvGraphicFramePr>
        <p:xfrm>
          <a:off x="371547" y="1205803"/>
          <a:ext cx="11368518" cy="5525479"/>
        </p:xfrm>
        <a:graphic>
          <a:graphicData uri="http://schemas.openxmlformats.org/drawingml/2006/table">
            <a:tbl>
              <a:tblPr firstRow="1" firstCol="1" lastRow="1" lastCol="1" bandRow="1" bandCol="1">
                <a:tableStyleId>{5C22544A-7EE6-4342-B048-85BDC9FD1C3A}</a:tableStyleId>
              </a:tblPr>
              <a:tblGrid>
                <a:gridCol w="2501726">
                  <a:extLst>
                    <a:ext uri="{9D8B030D-6E8A-4147-A177-3AD203B41FA5}">
                      <a16:colId xmlns:a16="http://schemas.microsoft.com/office/drawing/2014/main" xmlns="" val="1358292855"/>
                    </a:ext>
                  </a:extLst>
                </a:gridCol>
                <a:gridCol w="1108349">
                  <a:extLst>
                    <a:ext uri="{9D8B030D-6E8A-4147-A177-3AD203B41FA5}">
                      <a16:colId xmlns:a16="http://schemas.microsoft.com/office/drawing/2014/main" xmlns="" val="1645169589"/>
                    </a:ext>
                  </a:extLst>
                </a:gridCol>
                <a:gridCol w="1108349">
                  <a:extLst>
                    <a:ext uri="{9D8B030D-6E8A-4147-A177-3AD203B41FA5}">
                      <a16:colId xmlns:a16="http://schemas.microsoft.com/office/drawing/2014/main" xmlns="" val="2526870096"/>
                    </a:ext>
                  </a:extLst>
                </a:gridCol>
                <a:gridCol w="1108349">
                  <a:extLst>
                    <a:ext uri="{9D8B030D-6E8A-4147-A177-3AD203B41FA5}">
                      <a16:colId xmlns:a16="http://schemas.microsoft.com/office/drawing/2014/main" xmlns="" val="166889571"/>
                    </a:ext>
                  </a:extLst>
                </a:gridCol>
                <a:gridCol w="1108349">
                  <a:extLst>
                    <a:ext uri="{9D8B030D-6E8A-4147-A177-3AD203B41FA5}">
                      <a16:colId xmlns:a16="http://schemas.microsoft.com/office/drawing/2014/main" xmlns="" val="247655459"/>
                    </a:ext>
                  </a:extLst>
                </a:gridCol>
                <a:gridCol w="1108349">
                  <a:extLst>
                    <a:ext uri="{9D8B030D-6E8A-4147-A177-3AD203B41FA5}">
                      <a16:colId xmlns:a16="http://schemas.microsoft.com/office/drawing/2014/main" xmlns="" val="3959972431"/>
                    </a:ext>
                  </a:extLst>
                </a:gridCol>
                <a:gridCol w="1108349">
                  <a:extLst>
                    <a:ext uri="{9D8B030D-6E8A-4147-A177-3AD203B41FA5}">
                      <a16:colId xmlns:a16="http://schemas.microsoft.com/office/drawing/2014/main" xmlns="" val="1257915742"/>
                    </a:ext>
                  </a:extLst>
                </a:gridCol>
                <a:gridCol w="1108349">
                  <a:extLst>
                    <a:ext uri="{9D8B030D-6E8A-4147-A177-3AD203B41FA5}">
                      <a16:colId xmlns:a16="http://schemas.microsoft.com/office/drawing/2014/main" xmlns="" val="2942052369"/>
                    </a:ext>
                  </a:extLst>
                </a:gridCol>
                <a:gridCol w="1108349">
                  <a:extLst>
                    <a:ext uri="{9D8B030D-6E8A-4147-A177-3AD203B41FA5}">
                      <a16:colId xmlns:a16="http://schemas.microsoft.com/office/drawing/2014/main" xmlns="" val="3675538292"/>
                    </a:ext>
                  </a:extLst>
                </a:gridCol>
              </a:tblGrid>
              <a:tr h="223631">
                <a:tc>
                  <a:txBody>
                    <a:bodyPr/>
                    <a:lstStyle/>
                    <a:p>
                      <a:pPr marL="0" marR="0">
                        <a:spcBef>
                          <a:spcPts val="0"/>
                        </a:spcBef>
                        <a:spcAft>
                          <a:spcPts val="0"/>
                        </a:spcAft>
                      </a:pPr>
                      <a:r>
                        <a:rPr lang="en-US" sz="1400" b="1" cap="none" spc="0" dirty="0">
                          <a:ln>
                            <a:noFill/>
                          </a:ln>
                          <a:solidFill>
                            <a:schemeClr val="tx1"/>
                          </a:solidFill>
                          <a:effectLst/>
                        </a:rPr>
                        <a:t> </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gridSpan="8">
                  <a:txBody>
                    <a:bodyPr/>
                    <a:lstStyle/>
                    <a:p>
                      <a:pPr marL="605790" marR="0">
                        <a:spcBef>
                          <a:spcPts val="115"/>
                        </a:spcBef>
                        <a:spcAft>
                          <a:spcPts val="0"/>
                        </a:spcAft>
                      </a:pPr>
                      <a:r>
                        <a:rPr lang="en-US" sz="1400" b="1" cap="none" spc="0">
                          <a:ln>
                            <a:noFill/>
                          </a:ln>
                          <a:solidFill>
                            <a:schemeClr val="tx1"/>
                          </a:solidFill>
                          <a:effectLst/>
                        </a:rPr>
                        <a:t>Network Adequacy Time/Distance Standards : Plan Year 2020 Recommendations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85277144"/>
                  </a:ext>
                </a:extLst>
              </a:tr>
              <a:tr h="201205">
                <a:tc rowSpan="2">
                  <a:txBody>
                    <a:bodyPr/>
                    <a:lstStyle/>
                    <a:p>
                      <a:pPr marL="0" marR="0">
                        <a:spcBef>
                          <a:spcPts val="40"/>
                        </a:spcBef>
                        <a:spcAft>
                          <a:spcPts val="0"/>
                        </a:spcAft>
                      </a:pPr>
                      <a:r>
                        <a:rPr lang="en-US" sz="1400" b="1" cap="none" spc="0" dirty="0">
                          <a:ln>
                            <a:noFill/>
                          </a:ln>
                          <a:solidFill>
                            <a:schemeClr val="tx1"/>
                          </a:solidFill>
                          <a:effectLst/>
                        </a:rPr>
                        <a:t> </a:t>
                      </a:r>
                    </a:p>
                    <a:p>
                      <a:pPr marL="58738" marR="0" indent="0">
                        <a:spcBef>
                          <a:spcPts val="0"/>
                        </a:spcBef>
                        <a:spcAft>
                          <a:spcPts val="0"/>
                        </a:spcAft>
                        <a:tabLst/>
                      </a:pPr>
                      <a:r>
                        <a:rPr lang="en-US" sz="1400" b="1" cap="none" spc="0" dirty="0">
                          <a:ln>
                            <a:noFill/>
                          </a:ln>
                          <a:solidFill>
                            <a:schemeClr val="tx1"/>
                          </a:solidFill>
                          <a:effectLst/>
                        </a:rPr>
                        <a:t>Specialty</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gridSpan="2">
                  <a:txBody>
                    <a:bodyPr/>
                    <a:lstStyle/>
                    <a:p>
                      <a:pPr marL="0" marR="3175" algn="ctr">
                        <a:lnSpc>
                          <a:spcPts val="1400"/>
                        </a:lnSpc>
                        <a:spcBef>
                          <a:spcPts val="55"/>
                        </a:spcBef>
                        <a:spcAft>
                          <a:spcPts val="0"/>
                        </a:spcAft>
                      </a:pPr>
                      <a:r>
                        <a:rPr lang="en-US" sz="1400" b="1" cap="none" spc="0">
                          <a:ln>
                            <a:noFill/>
                          </a:ln>
                          <a:solidFill>
                            <a:schemeClr val="tx1"/>
                          </a:solidFill>
                          <a:effectLst/>
                        </a:rPr>
                        <a:t>Metro</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gridSpan="2">
                  <a:txBody>
                    <a:bodyPr/>
                    <a:lstStyle/>
                    <a:p>
                      <a:pPr marL="0" marR="3175" algn="ctr">
                        <a:lnSpc>
                          <a:spcPts val="1400"/>
                        </a:lnSpc>
                        <a:spcBef>
                          <a:spcPts val="55"/>
                        </a:spcBef>
                        <a:spcAft>
                          <a:spcPts val="0"/>
                        </a:spcAft>
                      </a:pPr>
                      <a:r>
                        <a:rPr lang="en-US" sz="1400" b="1" cap="none" spc="0">
                          <a:ln>
                            <a:noFill/>
                          </a:ln>
                          <a:solidFill>
                            <a:schemeClr val="tx1"/>
                          </a:solidFill>
                          <a:effectLst/>
                        </a:rPr>
                        <a:t>Micro</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gridSpan="2">
                  <a:txBody>
                    <a:bodyPr/>
                    <a:lstStyle/>
                    <a:p>
                      <a:pPr marL="0" marR="0" algn="ctr">
                        <a:lnSpc>
                          <a:spcPts val="1400"/>
                        </a:lnSpc>
                        <a:spcBef>
                          <a:spcPts val="55"/>
                        </a:spcBef>
                        <a:spcAft>
                          <a:spcPts val="0"/>
                        </a:spcAft>
                      </a:pPr>
                      <a:r>
                        <a:rPr lang="en-US" sz="1400" b="1" cap="none" spc="0">
                          <a:ln>
                            <a:noFill/>
                          </a:ln>
                          <a:solidFill>
                            <a:schemeClr val="tx1"/>
                          </a:solidFill>
                          <a:effectLst/>
                        </a:rPr>
                        <a:t>Rural</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gridSpan="2">
                  <a:txBody>
                    <a:bodyPr/>
                    <a:lstStyle/>
                    <a:p>
                      <a:pPr marL="0" marR="2540" algn="ctr">
                        <a:lnSpc>
                          <a:spcPts val="1400"/>
                        </a:lnSpc>
                        <a:spcBef>
                          <a:spcPts val="55"/>
                        </a:spcBef>
                        <a:spcAft>
                          <a:spcPts val="0"/>
                        </a:spcAft>
                      </a:pPr>
                      <a:r>
                        <a:rPr lang="en-US" sz="1400" b="1" cap="none" spc="0">
                          <a:ln>
                            <a:noFill/>
                          </a:ln>
                          <a:solidFill>
                            <a:schemeClr val="tx1"/>
                          </a:solidFill>
                          <a:effectLst/>
                        </a:rPr>
                        <a:t>CEAC</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extLst>
                  <a:ext uri="{0D108BD9-81ED-4DB2-BD59-A6C34878D82A}">
                    <a16:rowId xmlns:a16="http://schemas.microsoft.com/office/drawing/2014/main" xmlns="" val="4021070863"/>
                  </a:ext>
                </a:extLst>
              </a:tr>
              <a:tr h="361297">
                <a:tc vMerge="1">
                  <a:txBody>
                    <a:bodyPr/>
                    <a:lstStyle/>
                    <a:p>
                      <a:endParaRPr lang="en-US"/>
                    </a:p>
                  </a:txBody>
                  <a:tcPr/>
                </a:tc>
                <a:tc>
                  <a:txBody>
                    <a:bodyPr/>
                    <a:lstStyle/>
                    <a:p>
                      <a:pPr marL="218440" marR="121285" indent="-97790">
                        <a:spcBef>
                          <a:spcPts val="135"/>
                        </a:spcBef>
                        <a:spcAft>
                          <a:spcPts val="0"/>
                        </a:spcAft>
                      </a:pPr>
                      <a:r>
                        <a:rPr lang="en-US" sz="1400" b="1" cap="none" spc="0">
                          <a:ln>
                            <a:noFill/>
                          </a:ln>
                          <a:solidFill>
                            <a:schemeClr val="tx1"/>
                          </a:solidFill>
                          <a:effectLst/>
                        </a:rPr>
                        <a:t>Max Time (Mins)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04470" marR="16510" indent="-189230">
                        <a:spcBef>
                          <a:spcPts val="135"/>
                        </a:spcBef>
                        <a:spcAft>
                          <a:spcPts val="0"/>
                        </a:spcAft>
                      </a:pPr>
                      <a:r>
                        <a:rPr lang="en-US" sz="1400" b="1" cap="none" spc="0">
                          <a:ln>
                            <a:noFill/>
                          </a:ln>
                          <a:solidFill>
                            <a:schemeClr val="tx1"/>
                          </a:solidFill>
                          <a:effectLst/>
                        </a:rPr>
                        <a:t>Max Distance (Miles)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20345" marR="123190" indent="-97790">
                        <a:spcBef>
                          <a:spcPts val="135"/>
                        </a:spcBef>
                        <a:spcAft>
                          <a:spcPts val="0"/>
                        </a:spcAft>
                      </a:pPr>
                      <a:r>
                        <a:rPr lang="en-US" sz="1400" b="1" cap="none" spc="0">
                          <a:ln>
                            <a:noFill/>
                          </a:ln>
                          <a:solidFill>
                            <a:schemeClr val="tx1"/>
                          </a:solidFill>
                          <a:effectLst/>
                        </a:rPr>
                        <a:t>Max Time (Mins)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04470" marR="16510" indent="-189230" algn="ctr">
                        <a:spcBef>
                          <a:spcPts val="135"/>
                        </a:spcBef>
                        <a:spcAft>
                          <a:spcPts val="0"/>
                        </a:spcAft>
                      </a:pPr>
                      <a:r>
                        <a:rPr lang="en-US" sz="1400" b="1" cap="none" spc="0">
                          <a:ln>
                            <a:noFill/>
                          </a:ln>
                          <a:solidFill>
                            <a:schemeClr val="tx1"/>
                          </a:solidFill>
                          <a:effectLst/>
                        </a:rPr>
                        <a:t>Max Distance (Miles)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21615" marR="123190" indent="-97790">
                        <a:spcBef>
                          <a:spcPts val="135"/>
                        </a:spcBef>
                        <a:spcAft>
                          <a:spcPts val="0"/>
                        </a:spcAft>
                      </a:pPr>
                      <a:r>
                        <a:rPr lang="en-US" sz="1400" b="1" cap="none" spc="0">
                          <a:ln>
                            <a:noFill/>
                          </a:ln>
                          <a:solidFill>
                            <a:schemeClr val="tx1"/>
                          </a:solidFill>
                          <a:effectLst/>
                        </a:rPr>
                        <a:t>Max Time (Mins)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03200" marR="16510" indent="-189230">
                        <a:spcBef>
                          <a:spcPts val="135"/>
                        </a:spcBef>
                        <a:spcAft>
                          <a:spcPts val="0"/>
                        </a:spcAft>
                      </a:pPr>
                      <a:r>
                        <a:rPr lang="en-US" sz="1400" b="1" cap="none" spc="0">
                          <a:ln>
                            <a:noFill/>
                          </a:ln>
                          <a:solidFill>
                            <a:schemeClr val="tx1"/>
                          </a:solidFill>
                          <a:effectLst/>
                        </a:rPr>
                        <a:t>Max Distance (Miles)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21615" marR="123190" indent="-97790">
                        <a:spcBef>
                          <a:spcPts val="135"/>
                        </a:spcBef>
                        <a:spcAft>
                          <a:spcPts val="0"/>
                        </a:spcAft>
                      </a:pPr>
                      <a:r>
                        <a:rPr lang="en-US" sz="1400" b="1" cap="none" spc="0">
                          <a:ln>
                            <a:noFill/>
                          </a:ln>
                          <a:solidFill>
                            <a:schemeClr val="tx1"/>
                          </a:solidFill>
                          <a:effectLst/>
                        </a:rPr>
                        <a:t>Max Time (Mins)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203200" marR="15240" indent="-189230">
                        <a:spcBef>
                          <a:spcPts val="135"/>
                        </a:spcBef>
                        <a:spcAft>
                          <a:spcPts val="0"/>
                        </a:spcAft>
                      </a:pPr>
                      <a:r>
                        <a:rPr lang="en-US" sz="1400" b="1" cap="none" spc="0">
                          <a:ln>
                            <a:noFill/>
                          </a:ln>
                          <a:solidFill>
                            <a:schemeClr val="tx1"/>
                          </a:solidFill>
                          <a:effectLst/>
                        </a:rPr>
                        <a:t>Max Distance (Miles)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969383453"/>
                  </a:ext>
                </a:extLst>
              </a:tr>
              <a:tr h="198713">
                <a:tc>
                  <a:txBody>
                    <a:bodyPr/>
                    <a:lstStyle/>
                    <a:p>
                      <a:pPr marL="58738" marR="0" indent="0">
                        <a:lnSpc>
                          <a:spcPts val="1400"/>
                        </a:lnSpc>
                        <a:spcBef>
                          <a:spcPts val="65"/>
                        </a:spcBef>
                        <a:spcAft>
                          <a:spcPts val="0"/>
                        </a:spcAft>
                        <a:tabLst/>
                      </a:pPr>
                      <a:r>
                        <a:rPr lang="en-US" sz="1400" b="1" cap="none" spc="0" dirty="0">
                          <a:ln>
                            <a:noFill/>
                          </a:ln>
                          <a:solidFill>
                            <a:schemeClr val="tx1"/>
                          </a:solidFill>
                          <a:effectLst/>
                        </a:rPr>
                        <a:t>Primary Care</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15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dirty="0">
                          <a:ln>
                            <a:noFill/>
                          </a:ln>
                          <a:solidFill>
                            <a:schemeClr val="tx1"/>
                          </a:solidFill>
                          <a:effectLst/>
                        </a:rPr>
                        <a:t>10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20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70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773551321"/>
                  </a:ext>
                </a:extLst>
              </a:tr>
              <a:tr h="194353">
                <a:tc>
                  <a:txBody>
                    <a:bodyPr/>
                    <a:lstStyle/>
                    <a:p>
                      <a:pPr marL="58738" marR="0" indent="0">
                        <a:lnSpc>
                          <a:spcPts val="1400"/>
                        </a:lnSpc>
                        <a:spcBef>
                          <a:spcPts val="55"/>
                        </a:spcBef>
                        <a:spcAft>
                          <a:spcPts val="0"/>
                        </a:spcAft>
                        <a:tabLst/>
                      </a:pPr>
                      <a:r>
                        <a:rPr lang="en-US" sz="1400" b="1" cap="none" spc="0" dirty="0">
                          <a:ln>
                            <a:noFill/>
                          </a:ln>
                          <a:solidFill>
                            <a:schemeClr val="tx1"/>
                          </a:solidFill>
                          <a:effectLst/>
                        </a:rPr>
                        <a:t>Endocrinology</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905" algn="ctr">
                        <a:spcBef>
                          <a:spcPts val="15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90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145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130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2267265855"/>
                  </a:ext>
                </a:extLst>
              </a:tr>
              <a:tr h="282808">
                <a:tc>
                  <a:txBody>
                    <a:bodyPr/>
                    <a:lstStyle/>
                    <a:p>
                      <a:pPr marL="58738" marR="0" indent="0">
                        <a:spcBef>
                          <a:spcPts val="400"/>
                        </a:spcBef>
                        <a:spcAft>
                          <a:spcPts val="0"/>
                        </a:spcAft>
                        <a:tabLst/>
                      </a:pPr>
                      <a:r>
                        <a:rPr lang="en-US" sz="1400" b="1" cap="none" spc="0" dirty="0">
                          <a:ln>
                            <a:noFill/>
                          </a:ln>
                          <a:solidFill>
                            <a:schemeClr val="tx1"/>
                          </a:solidFill>
                          <a:effectLst/>
                        </a:rPr>
                        <a:t>Infectious Diseases</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495"/>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495"/>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905" algn="ctr">
                        <a:spcBef>
                          <a:spcPts val="495"/>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495"/>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495"/>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495"/>
                        </a:spcBef>
                        <a:spcAft>
                          <a:spcPts val="0"/>
                        </a:spcAft>
                      </a:pPr>
                      <a:r>
                        <a:rPr lang="en-US" sz="1400" b="1" cap="none" spc="0">
                          <a:ln>
                            <a:noFill/>
                          </a:ln>
                          <a:solidFill>
                            <a:schemeClr val="tx1"/>
                          </a:solidFill>
                          <a:effectLst/>
                        </a:rPr>
                        <a:t>90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495"/>
                        </a:spcBef>
                        <a:spcAft>
                          <a:spcPts val="0"/>
                        </a:spcAft>
                      </a:pPr>
                      <a:r>
                        <a:rPr lang="en-US" sz="1400" b="1" cap="none" spc="0">
                          <a:ln>
                            <a:noFill/>
                          </a:ln>
                          <a:solidFill>
                            <a:schemeClr val="tx1"/>
                          </a:solidFill>
                          <a:effectLst/>
                        </a:rPr>
                        <a:t>145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495"/>
                        </a:spcBef>
                        <a:spcAft>
                          <a:spcPts val="0"/>
                        </a:spcAft>
                      </a:pPr>
                      <a:r>
                        <a:rPr lang="en-US" sz="1400" b="1" cap="none" spc="0">
                          <a:ln>
                            <a:noFill/>
                          </a:ln>
                          <a:solidFill>
                            <a:schemeClr val="tx1"/>
                          </a:solidFill>
                          <a:effectLst/>
                        </a:rPr>
                        <a:t>130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185482838"/>
                  </a:ext>
                </a:extLst>
              </a:tr>
              <a:tr h="239204">
                <a:tc>
                  <a:txBody>
                    <a:bodyPr/>
                    <a:lstStyle/>
                    <a:p>
                      <a:pPr marL="58738" marR="0" indent="0">
                        <a:spcBef>
                          <a:spcPts val="235"/>
                        </a:spcBef>
                        <a:spcAft>
                          <a:spcPts val="0"/>
                        </a:spcAft>
                        <a:tabLst/>
                      </a:pPr>
                      <a:r>
                        <a:rPr lang="en-US" sz="1400" b="1" cap="none" spc="0" dirty="0">
                          <a:ln>
                            <a:noFill/>
                          </a:ln>
                          <a:solidFill>
                            <a:schemeClr val="tx1"/>
                          </a:solidFill>
                          <a:effectLst/>
                        </a:rPr>
                        <a:t>Psychiatrist</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dirty="0">
                          <a:ln>
                            <a:noFill/>
                          </a:ln>
                          <a:solidFill>
                            <a:schemeClr val="tx1"/>
                          </a:solidFill>
                          <a:effectLst/>
                        </a:rPr>
                        <a:t>45</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3725904"/>
                  </a:ext>
                </a:extLst>
              </a:tr>
              <a:tr h="239204">
                <a:tc>
                  <a:txBody>
                    <a:bodyPr/>
                    <a:lstStyle/>
                    <a:p>
                      <a:pPr marL="58738" marR="0" indent="0">
                        <a:spcBef>
                          <a:spcPts val="235"/>
                        </a:spcBef>
                        <a:spcAft>
                          <a:spcPts val="0"/>
                        </a:spcAft>
                        <a:tabLst/>
                      </a:pPr>
                      <a:r>
                        <a:rPr lang="en-US" sz="1400" b="1" cap="none" spc="0" dirty="0">
                          <a:ln>
                            <a:noFill/>
                          </a:ln>
                          <a:solidFill>
                            <a:schemeClr val="tx1"/>
                          </a:solidFill>
                          <a:effectLst/>
                        </a:rPr>
                        <a:t>Psychologist</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2932987621"/>
                  </a:ext>
                </a:extLst>
              </a:tr>
              <a:tr h="474047">
                <a:tc>
                  <a:txBody>
                    <a:bodyPr/>
                    <a:lstStyle/>
                    <a:p>
                      <a:pPr marL="58738" marR="0" indent="0">
                        <a:spcBef>
                          <a:spcPts val="235"/>
                        </a:spcBef>
                        <a:spcAft>
                          <a:spcPts val="0"/>
                        </a:spcAft>
                        <a:tabLst/>
                      </a:pPr>
                      <a:r>
                        <a:rPr lang="en-US" sz="1400" b="1" cap="none" spc="0" dirty="0">
                          <a:ln>
                            <a:noFill/>
                          </a:ln>
                          <a:solidFill>
                            <a:schemeClr val="tx1"/>
                          </a:solidFill>
                          <a:effectLst/>
                        </a:rPr>
                        <a:t>Licensed Clinical Social Workers (LCSW)</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33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33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065404551"/>
                  </a:ext>
                </a:extLst>
              </a:tr>
              <a:tr h="370641">
                <a:tc>
                  <a:txBody>
                    <a:bodyPr/>
                    <a:lstStyle/>
                    <a:p>
                      <a:pPr marL="58738" marR="737235" indent="0">
                        <a:spcBef>
                          <a:spcPts val="55"/>
                        </a:spcBef>
                        <a:spcAft>
                          <a:spcPts val="0"/>
                        </a:spcAft>
                        <a:tabLst/>
                      </a:pPr>
                      <a:r>
                        <a:rPr lang="en-US" sz="1400" b="1" cap="none" spc="0" dirty="0">
                          <a:ln>
                            <a:noFill/>
                          </a:ln>
                          <a:solidFill>
                            <a:schemeClr val="tx1"/>
                          </a:solidFill>
                          <a:effectLst/>
                        </a:rPr>
                        <a:t>Oncology - Medical/Surgical</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55"/>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55"/>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55"/>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55"/>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55"/>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55"/>
                        </a:spcBef>
                        <a:spcAft>
                          <a:spcPts val="0"/>
                        </a:spcAft>
                      </a:pPr>
                      <a:r>
                        <a:rPr lang="en-US" sz="1400" b="1" cap="none" spc="0" dirty="0">
                          <a:ln>
                            <a:noFill/>
                          </a:ln>
                          <a:solidFill>
                            <a:schemeClr val="tx1"/>
                          </a:solidFill>
                          <a:effectLst/>
                        </a:rPr>
                        <a:t>60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55"/>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55"/>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1981169204"/>
                  </a:ext>
                </a:extLst>
              </a:tr>
              <a:tr h="369395">
                <a:tc>
                  <a:txBody>
                    <a:bodyPr/>
                    <a:lstStyle/>
                    <a:p>
                      <a:pPr marL="58738" marR="464185" indent="0">
                        <a:spcBef>
                          <a:spcPts val="55"/>
                        </a:spcBef>
                        <a:spcAft>
                          <a:spcPts val="0"/>
                        </a:spcAft>
                        <a:tabLst/>
                      </a:pPr>
                      <a:r>
                        <a:rPr lang="en-US" sz="1400" b="1" cap="none" spc="0" dirty="0">
                          <a:ln>
                            <a:noFill/>
                          </a:ln>
                          <a:solidFill>
                            <a:schemeClr val="tx1"/>
                          </a:solidFill>
                          <a:effectLst/>
                        </a:rPr>
                        <a:t>Oncology - Radiation/Radiology</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45"/>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45"/>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905" algn="ctr">
                        <a:spcBef>
                          <a:spcPts val="845"/>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45"/>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45"/>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845"/>
                        </a:spcBef>
                        <a:spcAft>
                          <a:spcPts val="0"/>
                        </a:spcAft>
                      </a:pPr>
                      <a:r>
                        <a:rPr lang="en-US" sz="1400" b="1" cap="none" spc="0">
                          <a:ln>
                            <a:noFill/>
                          </a:ln>
                          <a:solidFill>
                            <a:schemeClr val="tx1"/>
                          </a:solidFill>
                          <a:effectLst/>
                        </a:rPr>
                        <a:t>90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45"/>
                        </a:spcBef>
                        <a:spcAft>
                          <a:spcPts val="0"/>
                        </a:spcAft>
                      </a:pPr>
                      <a:r>
                        <a:rPr lang="en-US" sz="1400" b="1" cap="none" spc="0">
                          <a:ln>
                            <a:noFill/>
                          </a:ln>
                          <a:solidFill>
                            <a:schemeClr val="tx1"/>
                          </a:solidFill>
                          <a:effectLst/>
                        </a:rPr>
                        <a:t>145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845"/>
                        </a:spcBef>
                        <a:spcAft>
                          <a:spcPts val="0"/>
                        </a:spcAft>
                      </a:pPr>
                      <a:r>
                        <a:rPr lang="en-US" sz="1400" b="1" cap="none" spc="0">
                          <a:ln>
                            <a:noFill/>
                          </a:ln>
                          <a:solidFill>
                            <a:schemeClr val="tx1"/>
                          </a:solidFill>
                          <a:effectLst/>
                        </a:rPr>
                        <a:t>130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162938493"/>
                  </a:ext>
                </a:extLst>
              </a:tr>
              <a:tr h="228614">
                <a:tc>
                  <a:txBody>
                    <a:bodyPr/>
                    <a:lstStyle/>
                    <a:p>
                      <a:pPr marL="58738" marR="0" indent="0">
                        <a:spcBef>
                          <a:spcPts val="195"/>
                        </a:spcBef>
                        <a:spcAft>
                          <a:spcPts val="0"/>
                        </a:spcAft>
                        <a:tabLst/>
                      </a:pPr>
                      <a:r>
                        <a:rPr lang="en-US" sz="1400" b="1" cap="none" spc="0" dirty="0">
                          <a:ln>
                            <a:noFill/>
                          </a:ln>
                          <a:solidFill>
                            <a:schemeClr val="tx1"/>
                          </a:solidFill>
                          <a:effectLst/>
                        </a:rPr>
                        <a:t>Pediatrics</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80"/>
                        </a:spcBef>
                        <a:spcAft>
                          <a:spcPts val="0"/>
                        </a:spcAft>
                      </a:pPr>
                      <a:r>
                        <a:rPr lang="en-US" sz="1400" b="1" cap="none" spc="0">
                          <a:ln>
                            <a:noFill/>
                          </a:ln>
                          <a:solidFill>
                            <a:schemeClr val="tx1"/>
                          </a:solidFill>
                          <a:effectLst/>
                        </a:rPr>
                        <a:t>25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80"/>
                        </a:spcBef>
                        <a:spcAft>
                          <a:spcPts val="0"/>
                        </a:spcAft>
                      </a:pPr>
                      <a:r>
                        <a:rPr lang="en-US" sz="1400" b="1" cap="none" spc="0">
                          <a:ln>
                            <a:noFill/>
                          </a:ln>
                          <a:solidFill>
                            <a:schemeClr val="tx1"/>
                          </a:solidFill>
                          <a:effectLst/>
                        </a:rPr>
                        <a:t>15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8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80"/>
                        </a:spcBef>
                        <a:spcAft>
                          <a:spcPts val="0"/>
                        </a:spcAft>
                      </a:pPr>
                      <a:r>
                        <a:rPr lang="en-US" sz="1400" b="1" cap="none" spc="0">
                          <a:ln>
                            <a:noFill/>
                          </a:ln>
                          <a:solidFill>
                            <a:schemeClr val="tx1"/>
                          </a:solidFill>
                          <a:effectLst/>
                        </a:rPr>
                        <a:t>20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80"/>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80"/>
                        </a:spcBef>
                        <a:spcAft>
                          <a:spcPts val="0"/>
                        </a:spcAft>
                      </a:pPr>
                      <a:r>
                        <a:rPr lang="en-US" sz="1400" b="1" cap="none" spc="0" dirty="0">
                          <a:ln>
                            <a:noFill/>
                          </a:ln>
                          <a:solidFill>
                            <a:schemeClr val="tx1"/>
                          </a:solidFill>
                          <a:effectLst/>
                        </a:rPr>
                        <a:t>30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80"/>
                        </a:spcBef>
                        <a:spcAft>
                          <a:spcPts val="0"/>
                        </a:spcAft>
                      </a:pPr>
                      <a:r>
                        <a:rPr lang="en-US" sz="1400" b="1" cap="none" spc="0">
                          <a:ln>
                            <a:noFill/>
                          </a:ln>
                          <a:solidFill>
                            <a:schemeClr val="tx1"/>
                          </a:solidFill>
                          <a:effectLst/>
                        </a:rPr>
                        <a:t>105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80"/>
                        </a:spcBef>
                        <a:spcAft>
                          <a:spcPts val="0"/>
                        </a:spcAft>
                      </a:pPr>
                      <a:r>
                        <a:rPr lang="en-US" sz="1400" b="1" cap="none" spc="0">
                          <a:ln>
                            <a:noFill/>
                          </a:ln>
                          <a:solidFill>
                            <a:schemeClr val="tx1"/>
                          </a:solidFill>
                          <a:effectLst/>
                        </a:rPr>
                        <a:t>90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537186834"/>
                  </a:ext>
                </a:extLst>
              </a:tr>
              <a:tr h="223007">
                <a:tc>
                  <a:txBody>
                    <a:bodyPr/>
                    <a:lstStyle/>
                    <a:p>
                      <a:pPr marL="58738" marR="0" indent="0">
                        <a:spcBef>
                          <a:spcPts val="175"/>
                        </a:spcBef>
                        <a:spcAft>
                          <a:spcPts val="0"/>
                        </a:spcAft>
                        <a:tabLst/>
                      </a:pPr>
                      <a:r>
                        <a:rPr lang="en-US" sz="1400" b="1" cap="none" spc="0" dirty="0">
                          <a:ln>
                            <a:noFill/>
                          </a:ln>
                          <a:solidFill>
                            <a:schemeClr val="tx1"/>
                          </a:solidFill>
                          <a:effectLst/>
                        </a:rPr>
                        <a:t>Rheumatology</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7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70"/>
                        </a:spcBef>
                        <a:spcAft>
                          <a:spcPts val="0"/>
                        </a:spcAft>
                      </a:pPr>
                      <a:r>
                        <a:rPr lang="en-US" sz="1400" b="1" cap="none" spc="0">
                          <a:ln>
                            <a:noFill/>
                          </a:ln>
                          <a:solidFill>
                            <a:schemeClr val="tx1"/>
                          </a:solidFill>
                          <a:effectLst/>
                        </a:rPr>
                        <a:t>40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905" algn="ctr">
                        <a:spcBef>
                          <a:spcPts val="27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7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70"/>
                        </a:spcBef>
                        <a:spcAft>
                          <a:spcPts val="0"/>
                        </a:spcAft>
                      </a:pPr>
                      <a:r>
                        <a:rPr lang="en-US" sz="1400" b="1" cap="none" spc="0">
                          <a:ln>
                            <a:noFill/>
                          </a:ln>
                          <a:solidFill>
                            <a:schemeClr val="tx1"/>
                          </a:solidFill>
                          <a:effectLst/>
                        </a:rPr>
                        <a:t>110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270"/>
                        </a:spcBef>
                        <a:spcAft>
                          <a:spcPts val="0"/>
                        </a:spcAft>
                      </a:pPr>
                      <a:r>
                        <a:rPr lang="en-US" sz="1400" b="1" cap="none" spc="0" dirty="0">
                          <a:ln>
                            <a:noFill/>
                          </a:ln>
                          <a:solidFill>
                            <a:schemeClr val="tx1"/>
                          </a:solidFill>
                          <a:effectLst/>
                        </a:rPr>
                        <a:t>90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70"/>
                        </a:spcBef>
                        <a:spcAft>
                          <a:spcPts val="0"/>
                        </a:spcAft>
                      </a:pPr>
                      <a:r>
                        <a:rPr lang="en-US" sz="1400" b="1" cap="none" spc="0">
                          <a:ln>
                            <a:noFill/>
                          </a:ln>
                          <a:solidFill>
                            <a:schemeClr val="tx1"/>
                          </a:solidFill>
                          <a:effectLst/>
                        </a:rPr>
                        <a:t>145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270"/>
                        </a:spcBef>
                        <a:spcAft>
                          <a:spcPts val="0"/>
                        </a:spcAft>
                      </a:pPr>
                      <a:r>
                        <a:rPr lang="en-US" sz="1400" b="1" cap="none" spc="0">
                          <a:ln>
                            <a:noFill/>
                          </a:ln>
                          <a:solidFill>
                            <a:schemeClr val="tx1"/>
                          </a:solidFill>
                          <a:effectLst/>
                        </a:rPr>
                        <a:t>130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58255170"/>
                  </a:ext>
                </a:extLst>
              </a:tr>
              <a:tr h="195599">
                <a:tc>
                  <a:txBody>
                    <a:bodyPr/>
                    <a:lstStyle/>
                    <a:p>
                      <a:pPr marL="58738" marR="0" indent="0">
                        <a:spcBef>
                          <a:spcPts val="55"/>
                        </a:spcBef>
                        <a:spcAft>
                          <a:spcPts val="0"/>
                        </a:spcAft>
                        <a:tabLst/>
                      </a:pPr>
                      <a:r>
                        <a:rPr lang="en-US" sz="1400" b="1" cap="none" spc="0" dirty="0">
                          <a:ln>
                            <a:noFill/>
                          </a:ln>
                          <a:solidFill>
                            <a:schemeClr val="tx1"/>
                          </a:solidFill>
                          <a:effectLst/>
                        </a:rPr>
                        <a:t>Hospitals</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80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5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dirty="0">
                          <a:ln>
                            <a:noFill/>
                          </a:ln>
                          <a:solidFill>
                            <a:schemeClr val="tx1"/>
                          </a:solidFill>
                          <a:effectLst/>
                        </a:rPr>
                        <a:t>110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50"/>
                        </a:spcBef>
                        <a:spcAft>
                          <a:spcPts val="0"/>
                        </a:spcAft>
                      </a:pPr>
                      <a:r>
                        <a:rPr lang="en-US" sz="1400" b="1" cap="none" spc="0">
                          <a:ln>
                            <a:noFill/>
                          </a:ln>
                          <a:solidFill>
                            <a:schemeClr val="tx1"/>
                          </a:solidFill>
                          <a:effectLst/>
                        </a:rPr>
                        <a:t>100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1367936167"/>
                  </a:ext>
                </a:extLst>
              </a:tr>
              <a:tr h="200583">
                <a:tc>
                  <a:txBody>
                    <a:bodyPr/>
                    <a:lstStyle/>
                    <a:p>
                      <a:pPr marL="58738" marR="0" indent="0">
                        <a:spcBef>
                          <a:spcPts val="65"/>
                        </a:spcBef>
                        <a:spcAft>
                          <a:spcPts val="0"/>
                        </a:spcAft>
                        <a:tabLst/>
                      </a:pPr>
                      <a:r>
                        <a:rPr lang="en-US" sz="1400" b="1" cap="none" spc="0" dirty="0">
                          <a:ln>
                            <a:noFill/>
                          </a:ln>
                          <a:solidFill>
                            <a:schemeClr val="tx1"/>
                          </a:solidFill>
                          <a:effectLst/>
                        </a:rPr>
                        <a:t>Outpatient Dialysis</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60"/>
                        </a:spcBef>
                        <a:spcAft>
                          <a:spcPts val="0"/>
                        </a:spcAft>
                      </a:pPr>
                      <a:r>
                        <a:rPr lang="en-US" sz="1400" b="1" cap="none" spc="0">
                          <a:ln>
                            <a:noFill/>
                          </a:ln>
                          <a:solidFill>
                            <a:schemeClr val="tx1"/>
                          </a:solidFill>
                          <a:effectLst/>
                        </a:rPr>
                        <a:t>45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60"/>
                        </a:spcBef>
                        <a:spcAft>
                          <a:spcPts val="0"/>
                        </a:spcAft>
                      </a:pPr>
                      <a:r>
                        <a:rPr lang="en-US" sz="1400" b="1" cap="none" spc="0">
                          <a:ln>
                            <a:noFill/>
                          </a:ln>
                          <a:solidFill>
                            <a:schemeClr val="tx1"/>
                          </a:solidFill>
                          <a:effectLst/>
                        </a:rPr>
                        <a:t>30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60"/>
                        </a:spcBef>
                        <a:spcAft>
                          <a:spcPts val="0"/>
                        </a:spcAft>
                      </a:pPr>
                      <a:r>
                        <a:rPr lang="en-US" sz="1400" b="1" cap="none" spc="0">
                          <a:ln>
                            <a:noFill/>
                          </a:ln>
                          <a:solidFill>
                            <a:schemeClr val="tx1"/>
                          </a:solidFill>
                          <a:effectLst/>
                        </a:rPr>
                        <a:t>80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60"/>
                        </a:spcBef>
                        <a:spcAft>
                          <a:spcPts val="0"/>
                        </a:spcAft>
                      </a:pPr>
                      <a:r>
                        <a:rPr lang="en-US" sz="1400" b="1" cap="none" spc="0">
                          <a:ln>
                            <a:noFill/>
                          </a:ln>
                          <a:solidFill>
                            <a:schemeClr val="tx1"/>
                          </a:solidFill>
                          <a:effectLst/>
                        </a:rPr>
                        <a:t>60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60"/>
                        </a:spcBef>
                        <a:spcAft>
                          <a:spcPts val="0"/>
                        </a:spcAft>
                      </a:pPr>
                      <a:r>
                        <a:rPr lang="en-US" sz="1400" b="1" cap="none" spc="0">
                          <a:ln>
                            <a:noFill/>
                          </a:ln>
                          <a:solidFill>
                            <a:schemeClr val="tx1"/>
                          </a:solidFill>
                          <a:effectLst/>
                        </a:rPr>
                        <a:t>90</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1270" algn="ctr">
                        <a:spcBef>
                          <a:spcPts val="160"/>
                        </a:spcBef>
                        <a:spcAft>
                          <a:spcPts val="0"/>
                        </a:spcAft>
                      </a:pPr>
                      <a:r>
                        <a:rPr lang="en-US" sz="1400" b="1" cap="none" spc="0">
                          <a:ln>
                            <a:noFill/>
                          </a:ln>
                          <a:solidFill>
                            <a:schemeClr val="tx1"/>
                          </a:solidFill>
                          <a:effectLst/>
                        </a:rPr>
                        <a:t>75</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60"/>
                        </a:spcBef>
                        <a:spcAft>
                          <a:spcPts val="0"/>
                        </a:spcAft>
                      </a:pPr>
                      <a:r>
                        <a:rPr lang="en-US" sz="1400" b="1" cap="none" spc="0" dirty="0">
                          <a:ln>
                            <a:noFill/>
                          </a:ln>
                          <a:solidFill>
                            <a:schemeClr val="tx1"/>
                          </a:solidFill>
                          <a:effectLst/>
                        </a:rPr>
                        <a:t>125</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pPr marL="0" marR="0" algn="ctr">
                        <a:spcBef>
                          <a:spcPts val="160"/>
                        </a:spcBef>
                        <a:spcAft>
                          <a:spcPts val="0"/>
                        </a:spcAft>
                      </a:pPr>
                      <a:r>
                        <a:rPr lang="en-US" sz="1400" b="1" cap="none" spc="0" dirty="0">
                          <a:ln>
                            <a:noFill/>
                          </a:ln>
                          <a:solidFill>
                            <a:schemeClr val="tx1"/>
                          </a:solidFill>
                          <a:effectLst/>
                        </a:rPr>
                        <a:t>110</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xmlns="" val="3812211562"/>
                  </a:ext>
                </a:extLst>
              </a:tr>
              <a:tr h="194353">
                <a:tc>
                  <a:txBody>
                    <a:bodyPr/>
                    <a:lstStyle/>
                    <a:p>
                      <a:pPr marL="58738" marR="0" indent="0">
                        <a:lnSpc>
                          <a:spcPts val="1400"/>
                        </a:lnSpc>
                        <a:spcBef>
                          <a:spcPts val="55"/>
                        </a:spcBef>
                        <a:spcAft>
                          <a:spcPts val="0"/>
                        </a:spcAft>
                        <a:tabLst/>
                      </a:pPr>
                      <a:r>
                        <a:rPr lang="en-US" sz="1400" b="1" cap="none" spc="0" dirty="0">
                          <a:ln>
                            <a:noFill/>
                          </a:ln>
                          <a:solidFill>
                            <a:schemeClr val="tx1"/>
                          </a:solidFill>
                          <a:effectLst/>
                        </a:rPr>
                        <a:t>Adequacy Requirement</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gridSpan="8">
                  <a:txBody>
                    <a:bodyPr/>
                    <a:lstStyle/>
                    <a:p>
                      <a:pPr marL="278130" marR="0">
                        <a:spcBef>
                          <a:spcPts val="220"/>
                        </a:spcBef>
                        <a:spcAft>
                          <a:spcPts val="0"/>
                        </a:spcAft>
                      </a:pPr>
                      <a:r>
                        <a:rPr lang="en-US" sz="1400" b="1" cap="none" spc="0">
                          <a:ln>
                            <a:noFill/>
                          </a:ln>
                          <a:solidFill>
                            <a:schemeClr val="tx1"/>
                          </a:solidFill>
                          <a:effectLst/>
                        </a:rPr>
                        <a:t>90% of the population in a service area must have access to these specialties types with in the specified time or distance metrics.</a:t>
                      </a:r>
                      <a:endParaRPr lang="en-US" sz="1400" b="1"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66016729"/>
                  </a:ext>
                </a:extLst>
              </a:tr>
              <a:tr h="181894">
                <a:tc gridSpan="9">
                  <a:txBody>
                    <a:bodyPr/>
                    <a:lstStyle/>
                    <a:p>
                      <a:pPr marL="0" marR="2540" algn="ctr">
                        <a:spcBef>
                          <a:spcPts val="100"/>
                        </a:spcBef>
                        <a:spcAft>
                          <a:spcPts val="0"/>
                        </a:spcAft>
                      </a:pPr>
                      <a:r>
                        <a:rPr lang="en-US" sz="1400" b="1" cap="none" spc="0" dirty="0">
                          <a:ln>
                            <a:noFill/>
                          </a:ln>
                          <a:solidFill>
                            <a:schemeClr val="tx1"/>
                          </a:solidFill>
                          <a:effectLst/>
                        </a:rPr>
                        <a:t>Plan Year 2020 Standards for ECPs:</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68956800"/>
                  </a:ext>
                </a:extLst>
              </a:tr>
              <a:tr h="178157">
                <a:tc gridSpan="9">
                  <a:txBody>
                    <a:bodyPr/>
                    <a:lstStyle/>
                    <a:p>
                      <a:pPr marL="58738" marR="0" indent="0">
                        <a:spcBef>
                          <a:spcPts val="40"/>
                        </a:spcBef>
                        <a:spcAft>
                          <a:spcPts val="0"/>
                        </a:spcAft>
                        <a:tabLst/>
                      </a:pPr>
                      <a:r>
                        <a:rPr lang="en-US" sz="1400" b="1" cap="none" spc="0" dirty="0">
                          <a:ln>
                            <a:noFill/>
                          </a:ln>
                          <a:solidFill>
                            <a:schemeClr val="tx1"/>
                          </a:solidFill>
                          <a:effectLst/>
                        </a:rPr>
                        <a:t>Contract with at least 30% of available Essential Community Providers (ECP) in each plan’s service area</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9873666"/>
                  </a:ext>
                </a:extLst>
              </a:tr>
              <a:tr h="178157">
                <a:tc gridSpan="9">
                  <a:txBody>
                    <a:bodyPr/>
                    <a:lstStyle/>
                    <a:p>
                      <a:pPr marL="58738" marR="0" indent="0">
                        <a:spcBef>
                          <a:spcPts val="40"/>
                        </a:spcBef>
                        <a:spcAft>
                          <a:spcPts val="0"/>
                        </a:spcAft>
                        <a:tabLst/>
                      </a:pPr>
                      <a:r>
                        <a:rPr lang="en-US" sz="1400" b="1" cap="none" spc="0" dirty="0">
                          <a:ln>
                            <a:noFill/>
                          </a:ln>
                          <a:solidFill>
                            <a:schemeClr val="tx1"/>
                          </a:solidFill>
                          <a:effectLst/>
                        </a:rPr>
                        <a:t>Offer contracts in good faith to all available Indian health care providers in the service area</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55260477"/>
                  </a:ext>
                </a:extLst>
              </a:tr>
              <a:tr h="178781">
                <a:tc gridSpan="9">
                  <a:txBody>
                    <a:bodyPr/>
                    <a:lstStyle/>
                    <a:p>
                      <a:pPr marL="58738" marR="0" indent="0">
                        <a:spcBef>
                          <a:spcPts val="40"/>
                        </a:spcBef>
                        <a:spcAft>
                          <a:spcPts val="0"/>
                        </a:spcAft>
                        <a:tabLst/>
                      </a:pPr>
                      <a:r>
                        <a:rPr lang="en-US" sz="1400" b="1" cap="none" spc="0" dirty="0">
                          <a:ln>
                            <a:noFill/>
                          </a:ln>
                          <a:solidFill>
                            <a:schemeClr val="tx1"/>
                          </a:solidFill>
                          <a:effectLst/>
                        </a:rPr>
                        <a:t>Offer contracts in good faith to at least one ECP in each category in each county in the service area</a:t>
                      </a:r>
                      <a:endParaRPr lang="en-US" sz="1400" b="1"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06408935"/>
                  </a:ext>
                </a:extLst>
              </a:tr>
            </a:tbl>
          </a:graphicData>
        </a:graphic>
      </p:graphicFrame>
      <p:sp>
        <p:nvSpPr>
          <p:cNvPr id="11" name="Title 13">
            <a:extLst>
              <a:ext uri="{FF2B5EF4-FFF2-40B4-BE49-F238E27FC236}">
                <a16:creationId xmlns:a16="http://schemas.microsoft.com/office/drawing/2014/main" xmlns="" id="{49CD6D9E-B1C1-D940-8982-4900F60C5016}"/>
              </a:ext>
            </a:extLst>
          </p:cNvPr>
          <p:cNvSpPr>
            <a:spLocks noGrp="1"/>
          </p:cNvSpPr>
          <p:nvPr>
            <p:ph type="title"/>
          </p:nvPr>
        </p:nvSpPr>
        <p:spPr>
          <a:xfrm>
            <a:off x="3798033" y="329363"/>
            <a:ext cx="4515546" cy="673240"/>
          </a:xfrm>
        </p:spPr>
        <p:txBody>
          <a:bodyPr/>
          <a:lstStyle/>
          <a:p>
            <a:r>
              <a:rPr lang="en-US" i="1" dirty="0">
                <a:effectLst>
                  <a:reflection blurRad="6350" stA="50000" endA="300" endPos="50000" dist="60007" dir="5400000" sy="-100000" algn="bl" rotWithShape="0"/>
                </a:effectLst>
              </a:rPr>
              <a:t>Recommendations</a:t>
            </a:r>
            <a:endParaRPr lang="en-US" b="0" i="1" dirty="0">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8097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5C245F-7356-004A-B5C0-994EC6623B22}"/>
              </a:ext>
            </a:extLst>
          </p:cNvPr>
          <p:cNvSpPr>
            <a:spLocks noGrp="1"/>
          </p:cNvSpPr>
          <p:nvPr>
            <p:ph sz="half" idx="13"/>
          </p:nvPr>
        </p:nvSpPr>
        <p:spPr>
          <a:xfrm>
            <a:off x="6411908" y="1513045"/>
            <a:ext cx="5475290" cy="4843305"/>
          </a:xfrm>
          <a:ln w="28575">
            <a:solidFill>
              <a:srgbClr val="928569"/>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r>
              <a:rPr lang="en-US" sz="3200" b="1" i="1" cap="small" dirty="0"/>
              <a:t>Do you intend to keep all three separately so that the requirement is set for each one separately?</a:t>
            </a:r>
          </a:p>
          <a:p>
            <a:pPr lvl="0"/>
            <a:endParaRPr lang="en-US" dirty="0"/>
          </a:p>
        </p:txBody>
      </p:sp>
      <p:sp>
        <p:nvSpPr>
          <p:cNvPr id="5" name="Content Placeholder 4">
            <a:extLst>
              <a:ext uri="{FF2B5EF4-FFF2-40B4-BE49-F238E27FC236}">
                <a16:creationId xmlns:a16="http://schemas.microsoft.com/office/drawing/2014/main" xmlns="" id="{205AC427-CDA8-8747-A312-6813DBF98E01}"/>
              </a:ext>
            </a:extLst>
          </p:cNvPr>
          <p:cNvSpPr>
            <a:spLocks noGrp="1"/>
          </p:cNvSpPr>
          <p:nvPr>
            <p:ph sz="quarter" idx="15"/>
          </p:nvPr>
        </p:nvSpPr>
        <p:spPr>
          <a:xfrm>
            <a:off x="709403" y="1513045"/>
            <a:ext cx="5475600" cy="4843305"/>
          </a:xfrm>
          <a:ln w="28575">
            <a:solidFill>
              <a:srgbClr val="384355"/>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normAutofit/>
          </a:bodyPr>
          <a:lstStyle/>
          <a:p>
            <a:pPr marL="688975" indent="-219075"/>
            <a:r>
              <a:rPr lang="en-US" sz="3200" b="1" i="1" cap="small" dirty="0"/>
              <a:t>Is it your intention, by breaking out mental health providers, that any of these will accommodate the requirement?</a:t>
            </a:r>
          </a:p>
        </p:txBody>
      </p:sp>
      <p:sp>
        <p:nvSpPr>
          <p:cNvPr id="14" name="Title 13">
            <a:extLst>
              <a:ext uri="{FF2B5EF4-FFF2-40B4-BE49-F238E27FC236}">
                <a16:creationId xmlns:a16="http://schemas.microsoft.com/office/drawing/2014/main" xmlns="" id="{E4D4913E-41B0-DE46-88AC-7F2AA4CD98FC}"/>
              </a:ext>
            </a:extLst>
          </p:cNvPr>
          <p:cNvSpPr txBox="1">
            <a:spLocks/>
          </p:cNvSpPr>
          <p:nvPr/>
        </p:nvSpPr>
        <p:spPr>
          <a:xfrm>
            <a:off x="4844567" y="178882"/>
            <a:ext cx="2502867"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pPr algn="ctr"/>
            <a:r>
              <a:rPr lang="en-US" i="1" dirty="0">
                <a:effectLst>
                  <a:reflection blurRad="6350" stA="50000" endA="300" endPos="50000" dist="60007" dir="5400000" sy="-100000" algn="bl" rotWithShape="0"/>
                </a:effectLst>
              </a:rPr>
              <a:t>Questions</a:t>
            </a:r>
            <a:endParaRPr lang="en-US" b="0" i="1" dirty="0">
              <a:effectLst>
                <a:reflection blurRad="6350" stA="50000" endA="300" endPos="50000" dist="60007" dir="5400000" sy="-100000" algn="bl" rotWithShape="0"/>
              </a:effectLst>
            </a:endParaRPr>
          </a:p>
        </p:txBody>
      </p:sp>
    </p:spTree>
    <p:extLst>
      <p:ext uri="{BB962C8B-B14F-4D97-AF65-F5344CB8AC3E}">
        <p14:creationId xmlns:p14="http://schemas.microsoft.com/office/powerpoint/2010/main" val="1606052323"/>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3.xml><?xml version="1.0" encoding="utf-8"?>
<ds:datastoreItem xmlns:ds="http://schemas.openxmlformats.org/officeDocument/2006/customXml" ds:itemID="{374D15D6-87BC-477C-8E91-9F90829C2FC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812</Words>
  <Application>Microsoft Macintosh PowerPoint</Application>
  <PresentationFormat>Custom</PresentationFormat>
  <Paragraphs>170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Recommendations</vt:lpstr>
      <vt:lpstr>PowerPoint Presentation</vt:lpstr>
      <vt:lpstr>Recommendations</vt:lpstr>
      <vt:lpstr>PowerPoint Presentation</vt:lpstr>
      <vt:lpstr>PowerPoint Presentation</vt:lpstr>
      <vt:lpstr>PowerPoint Presentation</vt:lpstr>
      <vt:lpstr>PowerPoint Presentation</vt:lpstr>
      <vt:lpstr>Recommendations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Holli Powell</dc:creator>
  <cp:lastModifiedBy/>
  <cp:revision>1</cp:revision>
  <cp:lastPrinted>2018-08-16T18:50:20Z</cp:lastPrinted>
  <dcterms:created xsi:type="dcterms:W3CDTF">2018-08-16T17:01:48Z</dcterms:created>
  <dcterms:modified xsi:type="dcterms:W3CDTF">2018-08-17T00:37:50Z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